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74" r:id="rId12"/>
    <p:sldId id="273" r:id="rId13"/>
    <p:sldId id="270" r:id="rId14"/>
    <p:sldId id="271" r:id="rId15"/>
    <p:sldId id="272" r:id="rId16"/>
    <p:sldId id="268" r:id="rId17"/>
    <p:sldId id="276" r:id="rId18"/>
    <p:sldId id="269" r:id="rId19"/>
  </p:sldIdLst>
  <p:sldSz cx="18288000" cy="10287000"/>
  <p:notesSz cx="6858000" cy="9144000"/>
  <p:embeddedFontLst>
    <p:embeddedFont>
      <p:font typeface="Glacial Indifference Bold" panose="020B0604020202020204" charset="0"/>
      <p:regular r:id="rId21"/>
    </p:embeddedFont>
    <p:embeddedFont>
      <p:font typeface="MediaPro" panose="020B0604020202020204" charset="0"/>
      <p:regular r:id="rId22"/>
    </p:embeddedFont>
    <p:embeddedFont>
      <p:font typeface="Montserrat Bold" panose="020B0604020202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Bold" panose="020B0604020202020204" charset="0"/>
      <p:regular r:id="rId25"/>
    </p:embeddedFont>
    <p:embeddedFont>
      <p:font typeface="Questrial" pitchFamily="2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94622" autoAdjust="0"/>
  </p:normalViewPr>
  <p:slideViewPr>
    <p:cSldViewPr>
      <p:cViewPr varScale="1">
        <p:scale>
          <a:sx n="52" d="100"/>
          <a:sy n="52" d="100"/>
        </p:scale>
        <p:origin x="811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DBDFE-B899-4228-B911-DA4C847AAA5F}" type="datetimeFigureOut">
              <a:rPr lang="es-CL" smtClean="0"/>
              <a:t>10-12-2025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A01C9-6E9B-4EF1-953E-A951DB6F66F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78997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Imagen representativa </a:t>
            </a:r>
            <a:r>
              <a:rPr lang="es-CL" dirty="0" err="1"/>
              <a:t>sprints</a:t>
            </a:r>
            <a:r>
              <a:rPr lang="es-CL" dirty="0"/>
              <a:t> e reunión y </a:t>
            </a:r>
            <a:r>
              <a:rPr lang="es-CL" dirty="0" err="1"/>
              <a:t>cercania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A01C9-6E9B-4EF1-953E-A951DB6F66F5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7187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2.png"/><Relationship Id="rId4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3.png"/><Relationship Id="rId4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28700" y="963041"/>
            <a:ext cx="4906866" cy="1208316"/>
            <a:chOff x="0" y="0"/>
            <a:chExt cx="4483255" cy="11040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83227" cy="1104011"/>
            </a:xfrm>
            <a:custGeom>
              <a:avLst/>
              <a:gdLst/>
              <a:ahLst/>
              <a:cxnLst/>
              <a:rect l="l" t="t" r="r" b="b"/>
              <a:pathLst>
                <a:path w="4483227" h="1104011">
                  <a:moveTo>
                    <a:pt x="0" y="0"/>
                  </a:moveTo>
                  <a:lnTo>
                    <a:pt x="4483227" y="0"/>
                  </a:lnTo>
                  <a:lnTo>
                    <a:pt x="4483227" y="1104011"/>
                  </a:lnTo>
                  <a:lnTo>
                    <a:pt x="0" y="11040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31" r="-32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3160203"/>
            <a:ext cx="12911323" cy="438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091"/>
              </a:lnSpc>
            </a:pPr>
            <a:r>
              <a:rPr lang="en-US" sz="12208" dirty="0">
                <a:solidFill>
                  <a:srgbClr val="FFFFFF"/>
                </a:solidFill>
                <a:latin typeface="MediaPro"/>
                <a:ea typeface="MediaPro"/>
                <a:cs typeface="MediaPro"/>
                <a:sym typeface="MediaPro"/>
              </a:rPr>
              <a:t> Presentación  Proyecto </a:t>
            </a:r>
            <a:r>
              <a:rPr lang="en-US" sz="12208" dirty="0" err="1">
                <a:solidFill>
                  <a:srgbClr val="FFFFFF"/>
                </a:solidFill>
                <a:latin typeface="MediaPro"/>
                <a:ea typeface="MediaPro"/>
                <a:cs typeface="MediaPro"/>
                <a:sym typeface="MediaPro"/>
              </a:rPr>
              <a:t>WellFit</a:t>
            </a:r>
            <a:endParaRPr lang="en-US" sz="12208" dirty="0">
              <a:solidFill>
                <a:srgbClr val="FFFFFF"/>
              </a:solidFill>
              <a:latin typeface="MediaPro"/>
              <a:ea typeface="MediaPro"/>
              <a:cs typeface="MediaPro"/>
              <a:sym typeface="MediaPr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7351535"/>
            <a:ext cx="14000230" cy="6545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47"/>
              </a:lnSpc>
            </a:pPr>
            <a:r>
              <a:rPr lang="en-US" sz="3962" b="1" spc="324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Portafolio</a:t>
            </a:r>
            <a:r>
              <a:rPr lang="en-US" sz="3962" b="1" spc="324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de </a:t>
            </a:r>
            <a:r>
              <a:rPr lang="en-US" sz="3962" b="1" spc="324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Título</a:t>
            </a:r>
            <a:r>
              <a:rPr lang="en-US" sz="3962" b="1" spc="324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Ingeniería </a:t>
            </a:r>
            <a:r>
              <a:rPr lang="en-US" sz="3962" b="1" spc="324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</a:t>
            </a:r>
            <a:r>
              <a:rPr lang="en-US" sz="3962" b="1" spc="324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962" b="1" spc="324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Informática</a:t>
            </a:r>
            <a:endParaRPr lang="en-US" sz="3962" b="1" spc="324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EDD2C-EB40-B8FF-BC4C-C8E5B0784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4EBE479-943D-707A-7683-906E5AED5547}"/>
              </a:ext>
            </a:extLst>
          </p:cNvPr>
          <p:cNvGrpSpPr/>
          <p:nvPr/>
        </p:nvGrpSpPr>
        <p:grpSpPr>
          <a:xfrm>
            <a:off x="0" y="-47625"/>
            <a:ext cx="18288000" cy="10525125"/>
            <a:chOff x="0" y="0"/>
            <a:chExt cx="24384000" cy="140335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8D731DC8-10B5-0820-7B87-67521F9E642C}"/>
                </a:ext>
              </a:extLst>
            </p:cNvPr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F4D05EF8-A02A-7881-1218-3BED313FBEBB}"/>
              </a:ext>
            </a:extLst>
          </p:cNvPr>
          <p:cNvSpPr txBox="1"/>
          <p:nvPr/>
        </p:nvSpPr>
        <p:spPr>
          <a:xfrm>
            <a:off x="3657600" y="0"/>
            <a:ext cx="10061582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COSTO ASOCIADO</a:t>
            </a: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320F1FDD-1604-9021-1BA1-913AB9789F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046634"/>
              </p:ext>
            </p:extLst>
          </p:nvPr>
        </p:nvGraphicFramePr>
        <p:xfrm>
          <a:off x="228600" y="1485900"/>
          <a:ext cx="17449800" cy="2441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6600">
                  <a:extLst>
                    <a:ext uri="{9D8B030D-6E8A-4147-A177-3AD203B41FA5}">
                      <a16:colId xmlns:a16="http://schemas.microsoft.com/office/drawing/2014/main" val="3876504159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4001256780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845015700"/>
                    </a:ext>
                  </a:extLst>
                </a:gridCol>
              </a:tblGrid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Recursos Físicos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Costo Asociado USD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Costo Asociado CLP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2977643"/>
                  </a:ext>
                </a:extLst>
              </a:tr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APEX Aplication Develoment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$238,46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$224.669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2323277"/>
                  </a:ext>
                </a:extLst>
              </a:tr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Autonomous AI Database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$123,86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$116.687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6628200"/>
                  </a:ext>
                </a:extLst>
              </a:tr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Office 365 (4)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$939,53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$867.960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0370540"/>
                  </a:ext>
                </a:extLst>
              </a:tr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Equipo de Trabajo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$3.456,00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$3.200.000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82239"/>
                  </a:ext>
                </a:extLst>
              </a:tr>
              <a:tr h="406955">
                <a:tc>
                  <a:txBody>
                    <a:bodyPr/>
                    <a:lstStyle/>
                    <a:p>
                      <a:r>
                        <a:rPr lang="es-MX" dirty="0"/>
                        <a:t>Subtotal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$4.757,85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$4.395.073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210707"/>
                  </a:ext>
                </a:extLst>
              </a:tr>
            </a:tbl>
          </a:graphicData>
        </a:graphic>
      </p:graphicFrame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A1EE8F59-3BBD-D383-2033-B7AE61027D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3780894"/>
              </p:ext>
            </p:extLst>
          </p:nvPr>
        </p:nvGraphicFramePr>
        <p:xfrm>
          <a:off x="228600" y="4334905"/>
          <a:ext cx="17449800" cy="2024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6600">
                  <a:extLst>
                    <a:ext uri="{9D8B030D-6E8A-4147-A177-3AD203B41FA5}">
                      <a16:colId xmlns:a16="http://schemas.microsoft.com/office/drawing/2014/main" val="3740738611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615961398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907108952"/>
                    </a:ext>
                  </a:extLst>
                </a:gridCol>
              </a:tblGrid>
              <a:tr h="400444">
                <a:tc>
                  <a:txBody>
                    <a:bodyPr/>
                    <a:lstStyle/>
                    <a:p>
                      <a:r>
                        <a:rPr lang="es-MX" dirty="0"/>
                        <a:t>RR.HH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Costo Asociado USD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dirty="0"/>
                        <a:t>Costo Asociado CLP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7134059"/>
                  </a:ext>
                </a:extLst>
              </a:tr>
              <a:tr h="406005">
                <a:tc>
                  <a:txBody>
                    <a:bodyPr/>
                    <a:lstStyle/>
                    <a:p>
                      <a:r>
                        <a:rPr lang="es-MX" dirty="0"/>
                        <a:t>Desarrolladores (2)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$2.808,00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$2.600.000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2708054"/>
                  </a:ext>
                </a:extLst>
              </a:tr>
              <a:tr h="406005">
                <a:tc>
                  <a:txBody>
                    <a:bodyPr/>
                    <a:lstStyle/>
                    <a:p>
                      <a:r>
                        <a:rPr lang="es-MX" dirty="0"/>
                        <a:t>Administrador Base de datos / Backend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$1.620,00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$1.500.000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2477807"/>
                  </a:ext>
                </a:extLst>
              </a:tr>
              <a:tr h="406005">
                <a:tc>
                  <a:txBody>
                    <a:bodyPr/>
                    <a:lstStyle/>
                    <a:p>
                      <a:r>
                        <a:rPr lang="es-MX" dirty="0"/>
                        <a:t>Scrum Máster /Dev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$1.512,00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$1.400.000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270783"/>
                  </a:ext>
                </a:extLst>
              </a:tr>
              <a:tr h="406005">
                <a:tc>
                  <a:txBody>
                    <a:bodyPr/>
                    <a:lstStyle/>
                    <a:p>
                      <a:r>
                        <a:rPr lang="es-MX" dirty="0"/>
                        <a:t>Subtotal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$5.940,00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$5.500.000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130340"/>
                  </a:ext>
                </a:extLst>
              </a:tr>
            </a:tbl>
          </a:graphicData>
        </a:graphic>
      </p:graphicFrame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33EEE84D-BFC2-6B0D-942B-545D3B8523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03068"/>
              </p:ext>
            </p:extLst>
          </p:nvPr>
        </p:nvGraphicFramePr>
        <p:xfrm>
          <a:off x="228600" y="6781298"/>
          <a:ext cx="17449800" cy="236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16600">
                  <a:extLst>
                    <a:ext uri="{9D8B030D-6E8A-4147-A177-3AD203B41FA5}">
                      <a16:colId xmlns:a16="http://schemas.microsoft.com/office/drawing/2014/main" val="1577402551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207897654"/>
                    </a:ext>
                  </a:extLst>
                </a:gridCol>
                <a:gridCol w="5816600">
                  <a:extLst>
                    <a:ext uri="{9D8B030D-6E8A-4147-A177-3AD203B41FA5}">
                      <a16:colId xmlns:a16="http://schemas.microsoft.com/office/drawing/2014/main" val="864281981"/>
                    </a:ext>
                  </a:extLst>
                </a:gridCol>
              </a:tblGrid>
              <a:tr h="472440">
                <a:tc>
                  <a:txBody>
                    <a:bodyPr/>
                    <a:lstStyle/>
                    <a:p>
                      <a:r>
                        <a:rPr lang="es-MX" dirty="0"/>
                        <a:t>Costo Total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Costo Asociado USD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Costo Asociado CLP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469314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s-MX" dirty="0"/>
                        <a:t>Subtotal RR. HH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$5.940,00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$5.500.000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964825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s-MX" dirty="0"/>
                        <a:t>Subtotal Recursos Físicos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$4.757,85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$4.395.073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401287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s-MX" dirty="0"/>
                        <a:t>Utilidad (10%)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$1.071,18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$989.507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4812567"/>
                  </a:ext>
                </a:extLst>
              </a:tr>
              <a:tr h="472440">
                <a:tc>
                  <a:txBody>
                    <a:bodyPr/>
                    <a:lstStyle/>
                    <a:p>
                      <a:r>
                        <a:rPr lang="es-MX" dirty="0"/>
                        <a:t>Costo Total Proyecto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/>
                        <a:t>$11.769,03</a:t>
                      </a:r>
                      <a:endParaRPr lang="es-C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s-MX" dirty="0"/>
                        <a:t>$10.871.641</a:t>
                      </a:r>
                      <a:endParaRPr lang="es-C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530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65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2696C1-F3A5-E0B4-09C4-2056C47B9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4E7CE986-45C8-6589-B0AB-1399A6E35E12}"/>
              </a:ext>
            </a:extLst>
          </p:cNvPr>
          <p:cNvGrpSpPr/>
          <p:nvPr/>
        </p:nvGrpSpPr>
        <p:grpSpPr>
          <a:xfrm>
            <a:off x="0" y="0"/>
            <a:ext cx="18288000" cy="10535265"/>
            <a:chOff x="1828800" y="5561424"/>
            <a:chExt cx="24384000" cy="14033500"/>
          </a:xfrm>
        </p:grpSpPr>
        <p:sp>
          <p:nvSpPr>
            <p:cNvPr id="7" name="Freeform 3">
              <a:extLst>
                <a:ext uri="{FF2B5EF4-FFF2-40B4-BE49-F238E27FC236}">
                  <a16:creationId xmlns:a16="http://schemas.microsoft.com/office/drawing/2014/main" id="{EB8BCEE8-4EF7-6AA1-6B7D-9141612C9B75}"/>
                </a:ext>
              </a:extLst>
            </p:cNvPr>
            <p:cNvSpPr/>
            <p:nvPr/>
          </p:nvSpPr>
          <p:spPr>
            <a:xfrm>
              <a:off x="1828800" y="5561424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pic>
        <p:nvPicPr>
          <p:cNvPr id="11" name="Imagen 10" descr="Diagrama&#10;&#10;El contenido generado por IA puede ser incorrecto.">
            <a:extLst>
              <a:ext uri="{FF2B5EF4-FFF2-40B4-BE49-F238E27FC236}">
                <a16:creationId xmlns:a16="http://schemas.microsoft.com/office/drawing/2014/main" id="{9380F205-8826-2141-D912-F8A399241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1" y="233362"/>
            <a:ext cx="16065908" cy="9820275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1AB6D2CA-7B9E-84FC-7C18-8636BAFEB6F4}"/>
              </a:ext>
            </a:extLst>
          </p:cNvPr>
          <p:cNvSpPr txBox="1">
            <a:spLocks/>
          </p:cNvSpPr>
          <p:nvPr/>
        </p:nvSpPr>
        <p:spPr>
          <a:xfrm>
            <a:off x="9144000" y="190500"/>
            <a:ext cx="7302909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CASO DE USO</a:t>
            </a:r>
            <a:b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</a:b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38837288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DB5F0-11B4-94F0-97CD-1BAA43CBF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82E77A32-E9DC-DAE6-7BEE-5CB444E85C77}"/>
              </a:ext>
            </a:extLst>
          </p:cNvPr>
          <p:cNvGrpSpPr/>
          <p:nvPr/>
        </p:nvGrpSpPr>
        <p:grpSpPr>
          <a:xfrm>
            <a:off x="0" y="0"/>
            <a:ext cx="18288000" cy="10535265"/>
            <a:chOff x="1828800" y="5561424"/>
            <a:chExt cx="24384000" cy="140335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004499DC-C5E6-1F0D-E746-B97852C8F118}"/>
                </a:ext>
              </a:extLst>
            </p:cNvPr>
            <p:cNvSpPr/>
            <p:nvPr/>
          </p:nvSpPr>
          <p:spPr>
            <a:xfrm>
              <a:off x="1828800" y="5561424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pic>
        <p:nvPicPr>
          <p:cNvPr id="5" name="Imagen 4" descr="Diagrama, Esquemático&#10;&#10;El contenido generado por IA puede ser incorrecto.">
            <a:extLst>
              <a:ext uri="{FF2B5EF4-FFF2-40B4-BE49-F238E27FC236}">
                <a16:creationId xmlns:a16="http://schemas.microsoft.com/office/drawing/2014/main" id="{8099806A-A0D9-F54E-C3B9-8EB7DEE4B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33362"/>
            <a:ext cx="16244092" cy="9820275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0AECD888-C4D3-6D10-EA4D-83421A8D16E7}"/>
              </a:ext>
            </a:extLst>
          </p:cNvPr>
          <p:cNvSpPr txBox="1">
            <a:spLocks/>
          </p:cNvSpPr>
          <p:nvPr/>
        </p:nvSpPr>
        <p:spPr>
          <a:xfrm>
            <a:off x="9022873" y="266700"/>
            <a:ext cx="7526019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CASO DE USO</a:t>
            </a:r>
          </a:p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MEDICOS</a:t>
            </a:r>
          </a:p>
        </p:txBody>
      </p:sp>
    </p:spTree>
    <p:extLst>
      <p:ext uri="{BB962C8B-B14F-4D97-AF65-F5344CB8AC3E}">
        <p14:creationId xmlns:p14="http://schemas.microsoft.com/office/powerpoint/2010/main" val="4075570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75E3E3-3016-66DA-C30B-8ADE924C3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B5D4C59-A04F-3332-CB07-F49F1DFEA4BD}"/>
              </a:ext>
            </a:extLst>
          </p:cNvPr>
          <p:cNvGrpSpPr/>
          <p:nvPr/>
        </p:nvGrpSpPr>
        <p:grpSpPr>
          <a:xfrm>
            <a:off x="0" y="-38100"/>
            <a:ext cx="18288000" cy="10535265"/>
            <a:chOff x="1828800" y="5561424"/>
            <a:chExt cx="24384000" cy="140335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08E6DC2-030E-C4E7-6DB3-493769FEE48B}"/>
                </a:ext>
              </a:extLst>
            </p:cNvPr>
            <p:cNvSpPr/>
            <p:nvPr/>
          </p:nvSpPr>
          <p:spPr>
            <a:xfrm>
              <a:off x="1828800" y="5561424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82F08BF9-9668-AD0E-1698-D58CF73956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33362"/>
            <a:ext cx="16078200" cy="9820275"/>
          </a:xfrm>
          <a:prstGeom prst="rect">
            <a:avLst/>
          </a:prstGeom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0957A4A9-50D6-18C9-3C6B-E28C96284E2D}"/>
              </a:ext>
            </a:extLst>
          </p:cNvPr>
          <p:cNvSpPr txBox="1">
            <a:spLocks/>
          </p:cNvSpPr>
          <p:nvPr/>
        </p:nvSpPr>
        <p:spPr>
          <a:xfrm>
            <a:off x="9047905" y="250723"/>
            <a:ext cx="8396288" cy="2616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CASO DE USO</a:t>
            </a:r>
          </a:p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PACIENTES</a:t>
            </a:r>
          </a:p>
        </p:txBody>
      </p:sp>
    </p:spTree>
    <p:extLst>
      <p:ext uri="{BB962C8B-B14F-4D97-AF65-F5344CB8AC3E}">
        <p14:creationId xmlns:p14="http://schemas.microsoft.com/office/powerpoint/2010/main" val="7685473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70AD5-9B79-1267-777D-3E0AD88C2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B8CFB8A8-0219-0D84-26E4-2EC9DCB3BF35}"/>
              </a:ext>
            </a:extLst>
          </p:cNvPr>
          <p:cNvSpPr txBox="1"/>
          <p:nvPr/>
        </p:nvSpPr>
        <p:spPr>
          <a:xfrm>
            <a:off x="4697105" y="124380"/>
            <a:ext cx="8077200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ARQUITECTURA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935A0710-17A4-F82D-F6C9-CAB29581A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099" y="1842918"/>
            <a:ext cx="1480048" cy="1840627"/>
          </a:xfrm>
          <a:prstGeom prst="rect">
            <a:avLst/>
          </a:prstGeom>
        </p:spPr>
      </p:pic>
      <p:pic>
        <p:nvPicPr>
          <p:cNvPr id="1028" name="Picture 4" descr="Smartphone en forma de dibujo animado: vector de stock (libre de regalías)  2240063667 | Shutterstock">
            <a:extLst>
              <a:ext uri="{FF2B5EF4-FFF2-40B4-BE49-F238E27FC236}">
                <a16:creationId xmlns:a16="http://schemas.microsoft.com/office/drawing/2014/main" id="{B9B551B9-AFAF-25D2-7C63-E941F60470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22" r="21809" b="9101"/>
          <a:stretch>
            <a:fillRect/>
          </a:stretch>
        </p:blipFill>
        <p:spPr bwMode="auto">
          <a:xfrm>
            <a:off x="972152" y="6431922"/>
            <a:ext cx="1302417" cy="218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1136F5FA-C310-9FBC-A5EB-C93EB694F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249" y="4499854"/>
            <a:ext cx="1603511" cy="1443160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C5D45BAB-FAEA-F1F7-0D8A-6B96271B5D56}"/>
              </a:ext>
            </a:extLst>
          </p:cNvPr>
          <p:cNvSpPr txBox="1"/>
          <p:nvPr/>
        </p:nvSpPr>
        <p:spPr>
          <a:xfrm>
            <a:off x="-1936821" y="2024291"/>
            <a:ext cx="1852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Pagina APEX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AC0DAA9-958B-C067-5CCF-5C113878FC4D}"/>
              </a:ext>
            </a:extLst>
          </p:cNvPr>
          <p:cNvSpPr txBox="1"/>
          <p:nvPr/>
        </p:nvSpPr>
        <p:spPr>
          <a:xfrm>
            <a:off x="490328" y="8616232"/>
            <a:ext cx="226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Aplicación Móvil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5179D77-CD7D-8C49-A38B-5A6F30D8E905}"/>
              </a:ext>
            </a:extLst>
          </p:cNvPr>
          <p:cNvSpPr txBox="1"/>
          <p:nvPr/>
        </p:nvSpPr>
        <p:spPr>
          <a:xfrm>
            <a:off x="883809" y="3738308"/>
            <a:ext cx="1840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2400" dirty="0"/>
              <a:t>SmartWatch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7ECC89-0E81-ACAA-E911-72E771ACE4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04030" y="6700917"/>
            <a:ext cx="3000920" cy="2020720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C26FB6D8-E57F-F92D-B1C8-DA98767001F7}"/>
              </a:ext>
            </a:extLst>
          </p:cNvPr>
          <p:cNvSpPr txBox="1"/>
          <p:nvPr/>
        </p:nvSpPr>
        <p:spPr>
          <a:xfrm>
            <a:off x="4189249" y="6069525"/>
            <a:ext cx="1603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/>
              <a:t>API RestFul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54FE3E8-4562-B2F7-4CA0-45E54B963C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21370" y="3969140"/>
            <a:ext cx="3276599" cy="2100385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0C822F6A-C56B-C95A-AFF3-EEF64C7111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04032" y="1722641"/>
            <a:ext cx="3000920" cy="2020720"/>
          </a:xfrm>
          <a:prstGeom prst="rect">
            <a:avLst/>
          </a:prstGeom>
        </p:spPr>
      </p:pic>
      <p:sp>
        <p:nvSpPr>
          <p:cNvPr id="22" name="CuadroTexto 21">
            <a:extLst>
              <a:ext uri="{FF2B5EF4-FFF2-40B4-BE49-F238E27FC236}">
                <a16:creationId xmlns:a16="http://schemas.microsoft.com/office/drawing/2014/main" id="{4BBC4751-4AD0-CCD4-EB67-E040A7C8207A}"/>
              </a:ext>
            </a:extLst>
          </p:cNvPr>
          <p:cNvSpPr txBox="1"/>
          <p:nvPr/>
        </p:nvSpPr>
        <p:spPr>
          <a:xfrm>
            <a:off x="14593959" y="6518067"/>
            <a:ext cx="2021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Administrador</a:t>
            </a:r>
            <a:endParaRPr lang="es-CL" sz="2400" dirty="0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FCA177E5-EB9C-308C-982F-EB02EEA60427}"/>
              </a:ext>
            </a:extLst>
          </p:cNvPr>
          <p:cNvSpPr txBox="1"/>
          <p:nvPr/>
        </p:nvSpPr>
        <p:spPr>
          <a:xfrm>
            <a:off x="14984332" y="1574215"/>
            <a:ext cx="1240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 err="1"/>
              <a:t>Medicos</a:t>
            </a:r>
            <a:endParaRPr lang="es-CL" sz="2400" dirty="0"/>
          </a:p>
        </p:txBody>
      </p:sp>
      <p:sp>
        <p:nvSpPr>
          <p:cNvPr id="40" name="Flecha: hacia arriba 39">
            <a:extLst>
              <a:ext uri="{FF2B5EF4-FFF2-40B4-BE49-F238E27FC236}">
                <a16:creationId xmlns:a16="http://schemas.microsoft.com/office/drawing/2014/main" id="{6280D0B2-6A69-C83D-B8C9-B235FCFC29DB}"/>
              </a:ext>
            </a:extLst>
          </p:cNvPr>
          <p:cNvSpPr/>
          <p:nvPr/>
        </p:nvSpPr>
        <p:spPr>
          <a:xfrm rot="5400000">
            <a:off x="2235363" y="4244448"/>
            <a:ext cx="988446" cy="195397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" name="Flecha: hacia arriba 2">
            <a:extLst>
              <a:ext uri="{FF2B5EF4-FFF2-40B4-BE49-F238E27FC236}">
                <a16:creationId xmlns:a16="http://schemas.microsoft.com/office/drawing/2014/main" id="{2F67458B-A330-7247-E49E-DC334BE0B62C}"/>
              </a:ext>
            </a:extLst>
          </p:cNvPr>
          <p:cNvSpPr/>
          <p:nvPr/>
        </p:nvSpPr>
        <p:spPr>
          <a:xfrm rot="5400000">
            <a:off x="6602169" y="4453329"/>
            <a:ext cx="988446" cy="1543584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Flecha: hacia arriba 6">
            <a:extLst>
              <a:ext uri="{FF2B5EF4-FFF2-40B4-BE49-F238E27FC236}">
                <a16:creationId xmlns:a16="http://schemas.microsoft.com/office/drawing/2014/main" id="{0B3A4484-DE54-8889-6140-8A583C8B87F7}"/>
              </a:ext>
            </a:extLst>
          </p:cNvPr>
          <p:cNvSpPr/>
          <p:nvPr/>
        </p:nvSpPr>
        <p:spPr>
          <a:xfrm rot="17641849">
            <a:off x="12238314" y="4939001"/>
            <a:ext cx="988446" cy="3126628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Flecha: hacia arriba 7">
            <a:extLst>
              <a:ext uri="{FF2B5EF4-FFF2-40B4-BE49-F238E27FC236}">
                <a16:creationId xmlns:a16="http://schemas.microsoft.com/office/drawing/2014/main" id="{5D20716D-3928-BA04-CFD1-B519F95EB3BA}"/>
              </a:ext>
            </a:extLst>
          </p:cNvPr>
          <p:cNvSpPr/>
          <p:nvPr/>
        </p:nvSpPr>
        <p:spPr>
          <a:xfrm rot="14745117">
            <a:off x="12097050" y="2700472"/>
            <a:ext cx="988446" cy="286146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8" name="Flecha: a la izquierda y derecha 27">
            <a:extLst>
              <a:ext uri="{FF2B5EF4-FFF2-40B4-BE49-F238E27FC236}">
                <a16:creationId xmlns:a16="http://schemas.microsoft.com/office/drawing/2014/main" id="{659363A7-04E9-DB97-C4A1-13FB4F889F9E}"/>
              </a:ext>
            </a:extLst>
          </p:cNvPr>
          <p:cNvSpPr/>
          <p:nvPr/>
        </p:nvSpPr>
        <p:spPr>
          <a:xfrm rot="16200000">
            <a:off x="794885" y="4749901"/>
            <a:ext cx="1793136" cy="943067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652567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6C9A1-B902-87BA-0681-167CCC30D2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3D129E65-DEF6-9AEF-7044-34452931B0DE}"/>
              </a:ext>
            </a:extLst>
          </p:cNvPr>
          <p:cNvGrpSpPr/>
          <p:nvPr/>
        </p:nvGrpSpPr>
        <p:grpSpPr>
          <a:xfrm>
            <a:off x="0" y="0"/>
            <a:ext cx="18288000" cy="10406063"/>
            <a:chOff x="0" y="0"/>
            <a:chExt cx="24384000" cy="140335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0FE59352-37EE-55A3-3E13-3CC6ED806BCD}"/>
                </a:ext>
              </a:extLst>
            </p:cNvPr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>
            <a:extLst>
              <a:ext uri="{FF2B5EF4-FFF2-40B4-BE49-F238E27FC236}">
                <a16:creationId xmlns:a16="http://schemas.microsoft.com/office/drawing/2014/main" id="{646B3598-80E3-023B-49A1-5A60581CA9FC}"/>
              </a:ext>
            </a:extLst>
          </p:cNvPr>
          <p:cNvSpPr txBox="1"/>
          <p:nvPr/>
        </p:nvSpPr>
        <p:spPr>
          <a:xfrm>
            <a:off x="5029201" y="25015"/>
            <a:ext cx="8305800" cy="1308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BASE DE DATOS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6101699-CFA9-3BA3-9B55-021314F4AF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81100"/>
            <a:ext cx="17830800" cy="90130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814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38200" y="1229"/>
            <a:ext cx="16611600" cy="1611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87"/>
              </a:lnSpc>
            </a:pPr>
            <a:r>
              <a:rPr lang="en-US" sz="103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SOLUCIÓN DESARROLLADA</a:t>
            </a:r>
          </a:p>
        </p:txBody>
      </p:sp>
      <p:pic>
        <p:nvPicPr>
          <p:cNvPr id="5" name="APEX ‐ Hecho con Clipchamp">
            <a:hlinkClick r:id="" action="ppaction://media"/>
            <a:extLst>
              <a:ext uri="{FF2B5EF4-FFF2-40B4-BE49-F238E27FC236}">
                <a16:creationId xmlns:a16="http://schemas.microsoft.com/office/drawing/2014/main" id="{7B0347CB-2D23-C710-C3A8-84F7D515F8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5800" y="1333500"/>
            <a:ext cx="17145000" cy="86582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9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838200" y="1229"/>
            <a:ext cx="16611600" cy="1611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87"/>
              </a:lnSpc>
            </a:pPr>
            <a:r>
              <a:rPr lang="en-US" sz="103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SOLUCIÓN DESARROLLADA</a:t>
            </a:r>
          </a:p>
        </p:txBody>
      </p:sp>
      <p:pic>
        <p:nvPicPr>
          <p:cNvPr id="6" name="Diseño sin título (1)">
            <a:hlinkClick r:id="" action="ppaction://media"/>
            <a:extLst>
              <a:ext uri="{FF2B5EF4-FFF2-40B4-BE49-F238E27FC236}">
                <a16:creationId xmlns:a16="http://schemas.microsoft.com/office/drawing/2014/main" id="{14EB4E8E-FEB6-AD9B-E148-8F902FC525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" y="1485900"/>
            <a:ext cx="164592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07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7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271085" y="3019620"/>
            <a:ext cx="17745830" cy="4190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CONCLUSIÓN </a:t>
            </a:r>
          </a:p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Y</a:t>
            </a:r>
          </a:p>
          <a:p>
            <a:pPr algn="ctr">
              <a:lnSpc>
                <a:spcPts val="11086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REFLEXION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028700" y="2380507"/>
            <a:ext cx="6693714" cy="2762993"/>
            <a:chOff x="0" y="0"/>
            <a:chExt cx="8924952" cy="368399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t="-16747" b="-16747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7" name="TextBox 7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Torres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041919" y="1697256"/>
              <a:ext cx="4883033" cy="93895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Administrador de Base de Datos y Desarrollador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16058" y="2380507"/>
            <a:ext cx="6693714" cy="2762993"/>
            <a:chOff x="0" y="0"/>
            <a:chExt cx="8924952" cy="3683990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4"/>
                <a:stretch>
                  <a:fillRect t="-30321" b="-30321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Tomas Mella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4041919" y="1697256"/>
              <a:ext cx="4883033" cy="453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Desarrollador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6495307"/>
            <a:ext cx="6693714" cy="2762993"/>
            <a:chOff x="0" y="0"/>
            <a:chExt cx="8924952" cy="3683990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3683990" cy="3683990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blipFill>
                <a:blip r:embed="rId5"/>
                <a:stretch>
                  <a:fillRect t="-16666" b="-16666"/>
                </a:stretch>
              </a:blipFill>
            </p:spPr>
            <p:txBody>
              <a:bodyPr/>
              <a:lstStyle/>
              <a:p>
                <a:endParaRPr lang="es-CL"/>
              </a:p>
            </p:txBody>
          </p:sp>
        </p:grpSp>
        <p:sp>
          <p:nvSpPr>
            <p:cNvPr id="17" name="TextBox 17"/>
            <p:cNvSpPr txBox="1"/>
            <p:nvPr/>
          </p:nvSpPr>
          <p:spPr>
            <a:xfrm>
              <a:off x="4041919" y="1057305"/>
              <a:ext cx="4372256" cy="5413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92"/>
                </a:lnSpc>
              </a:pPr>
              <a:r>
                <a:rPr lang="en-US" sz="2728" b="1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Simon Ruz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4041919" y="1697256"/>
              <a:ext cx="4883033" cy="4538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64"/>
                </a:lnSpc>
                <a:spcBef>
                  <a:spcPct val="0"/>
                </a:spcBef>
              </a:pPr>
              <a:r>
                <a:rPr lang="en-US" sz="2046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Analista de Datos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296393" y="6495307"/>
            <a:ext cx="2762993" cy="2762993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t="-16666" b="-16666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347497" y="7290668"/>
            <a:ext cx="3662275" cy="403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92"/>
              </a:lnSpc>
            </a:pPr>
            <a:r>
              <a:rPr lang="en-US" sz="2728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Alejandro Fernandez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347497" y="7758725"/>
            <a:ext cx="3662275" cy="713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4"/>
              </a:lnSpc>
              <a:spcBef>
                <a:spcPct val="0"/>
              </a:spcBef>
            </a:pPr>
            <a:r>
              <a:rPr lang="en-US" sz="2046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Scrum Master y </a:t>
            </a:r>
            <a:r>
              <a:rPr lang="en-US" sz="2046" dirty="0" err="1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Desarrollador</a:t>
            </a:r>
            <a:endParaRPr lang="en-US" sz="2046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28700" y="343738"/>
            <a:ext cx="16574716" cy="1350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64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Integrantes Equipo de Trabajo​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0" y="412705"/>
            <a:ext cx="15772372" cy="1319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95"/>
              </a:lnSpc>
              <a:spcBef>
                <a:spcPct val="0"/>
              </a:spcBef>
            </a:pPr>
            <a:r>
              <a:rPr lang="en-US" sz="8799" b="1" dirty="0" err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Contenidos</a:t>
            </a:r>
            <a:r>
              <a:rPr lang="en-US" sz="8799" b="1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a </a:t>
            </a:r>
            <a:r>
              <a:rPr lang="en-US" sz="8799" b="1" dirty="0" err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desarrollar</a:t>
            </a:r>
            <a:endParaRPr lang="en-US" sz="8799" b="1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329394"/>
            <a:ext cx="15724487" cy="648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Introducción.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Problemática o situación abordada.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Objetivos del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Metodología Implementada.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Tiempo Asociado al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Costo total del Proyecto.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Solución Desarrollada</a:t>
            </a:r>
          </a:p>
          <a:p>
            <a:pPr marL="1187449" lvl="1" indent="-593725" algn="just">
              <a:lnSpc>
                <a:spcPts val="6434"/>
              </a:lnSpc>
              <a:buFont typeface="Arial"/>
              <a:buChar char="•"/>
            </a:pPr>
            <a:r>
              <a:rPr lang="en-US" sz="5499" b="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Conclusión y Reflexión.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-2" y="0"/>
            <a:ext cx="6263267" cy="10287000"/>
            <a:chOff x="0" y="0"/>
            <a:chExt cx="8259661" cy="14748836"/>
          </a:xfrm>
        </p:grpSpPr>
        <p:sp>
          <p:nvSpPr>
            <p:cNvPr id="5" name="Freeform 5"/>
            <p:cNvSpPr/>
            <p:nvPr/>
          </p:nvSpPr>
          <p:spPr>
            <a:xfrm flipH="1">
              <a:off x="0" y="0"/>
              <a:ext cx="8259699" cy="14748890"/>
            </a:xfrm>
            <a:custGeom>
              <a:avLst/>
              <a:gdLst/>
              <a:ahLst/>
              <a:cxnLst/>
              <a:rect l="l" t="t" r="r" b="b"/>
              <a:pathLst>
                <a:path w="8259699" h="14748890">
                  <a:moveTo>
                    <a:pt x="8259699" y="0"/>
                  </a:moveTo>
                  <a:lnTo>
                    <a:pt x="0" y="0"/>
                  </a:lnTo>
                  <a:lnTo>
                    <a:pt x="0" y="14748890"/>
                  </a:lnTo>
                  <a:lnTo>
                    <a:pt x="8259699" y="14748890"/>
                  </a:lnTo>
                  <a:close/>
                </a:path>
              </a:pathLst>
            </a:custGeom>
            <a:blipFill>
              <a:blip r:embed="rId3"/>
              <a:stretch>
                <a:fillRect l="-83908" r="-8390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011109" y="4468063"/>
            <a:ext cx="6529075" cy="13508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10647"/>
              </a:lnSpc>
            </a:pPr>
            <a:r>
              <a:rPr lang="en-US" sz="8799" b="1" dirty="0" err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Introducción</a:t>
            </a:r>
            <a:endParaRPr lang="en-US" sz="8799" b="1" dirty="0">
              <a:solidFill>
                <a:srgbClr val="FFFFFF"/>
              </a:solidFill>
              <a:latin typeface="Glacial Indifference Bold"/>
              <a:ea typeface="Glacial Indifference Bold"/>
              <a:cs typeface="Glacial Indifference Bold"/>
              <a:sym typeface="Glacial Indifference Bold"/>
            </a:endParaRPr>
          </a:p>
        </p:txBody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953000" y="344361"/>
            <a:ext cx="8724336" cy="13020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PROBLEMÁTICA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1C8F4ED-3632-D450-81A5-B4C8BCAACE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1921" y="1646364"/>
            <a:ext cx="6538699" cy="816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 descr="Hipertensión Arterial (HTA) | Temas de Salud">
            <a:extLst>
              <a:ext uri="{FF2B5EF4-FFF2-40B4-BE49-F238E27FC236}">
                <a16:creationId xmlns:a16="http://schemas.microsoft.com/office/drawing/2014/main" id="{FB916BA4-C7F0-F88C-362B-05B59CD37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1646364"/>
            <a:ext cx="6552045" cy="8165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9259" b="-9259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</p:grpSp>
      <p:grpSp>
        <p:nvGrpSpPr>
          <p:cNvPr id="4" name="Group 4"/>
          <p:cNvGrpSpPr/>
          <p:nvPr/>
        </p:nvGrpSpPr>
        <p:grpSpPr>
          <a:xfrm rot="491754">
            <a:off x="12770021" y="-1324988"/>
            <a:ext cx="7698630" cy="12936974"/>
            <a:chOff x="0" y="0"/>
            <a:chExt cx="13104028" cy="18291154"/>
          </a:xfrm>
        </p:grpSpPr>
        <p:sp>
          <p:nvSpPr>
            <p:cNvPr id="5" name="Freeform 5"/>
            <p:cNvSpPr/>
            <p:nvPr/>
          </p:nvSpPr>
          <p:spPr>
            <a:xfrm flipH="1">
              <a:off x="0" y="0"/>
              <a:ext cx="13103988" cy="18291175"/>
            </a:xfrm>
            <a:custGeom>
              <a:avLst/>
              <a:gdLst/>
              <a:ahLst/>
              <a:cxnLst/>
              <a:rect l="l" t="t" r="r" b="b"/>
              <a:pathLst>
                <a:path w="13103988" h="18291175">
                  <a:moveTo>
                    <a:pt x="10943410" y="2129663"/>
                  </a:moveTo>
                  <a:lnTo>
                    <a:pt x="0" y="0"/>
                  </a:lnTo>
                  <a:lnTo>
                    <a:pt x="2160577" y="16161513"/>
                  </a:lnTo>
                  <a:lnTo>
                    <a:pt x="13103988" y="18291175"/>
                  </a:lnTo>
                  <a:lnTo>
                    <a:pt x="10943410" y="2129663"/>
                  </a:lnTo>
                  <a:close/>
                </a:path>
              </a:pathLst>
            </a:custGeom>
            <a:blipFill>
              <a:blip r:embed="rId3"/>
              <a:stretch>
                <a:fillRect l="-54688" r="-5468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32410" y="1184342"/>
            <a:ext cx="76200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5998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 GENERAL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2410" y="2720469"/>
            <a:ext cx="12871684" cy="1346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Crear un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Ecosistema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informático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completo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permita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controlar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,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monitorear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y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mejorar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la Calidad de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vida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de las personas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que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padecen </a:t>
            </a:r>
            <a:r>
              <a:rPr lang="en-US" sz="3500" b="1" dirty="0" err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estas</a:t>
            </a:r>
            <a:r>
              <a:rPr lang="en-US" sz="35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enfermedades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32410" y="4852070"/>
            <a:ext cx="9525000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8"/>
              </a:lnSpc>
            </a:pPr>
            <a:r>
              <a:rPr lang="en-US" sz="5998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OBJETIVOS ESPECIFICOS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2410" y="6004595"/>
            <a:ext cx="12871684" cy="17953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499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Fomentar una alimentación saludable</a:t>
            </a:r>
          </a:p>
          <a:p>
            <a:pPr algn="just">
              <a:lnSpc>
                <a:spcPts val="3498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Promover el bienestar físico y el autocuidado</a:t>
            </a:r>
          </a:p>
          <a:p>
            <a:pPr algn="just">
              <a:lnSpc>
                <a:spcPts val="3498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Fomentar el hábito de una correcta hidratación</a:t>
            </a:r>
          </a:p>
          <a:p>
            <a:pPr algn="just">
              <a:lnSpc>
                <a:spcPts val="3499"/>
              </a:lnSpc>
            </a:pPr>
            <a:r>
              <a:rPr lang="en-US" sz="3000" b="1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Facilitar el control diario de la diabetes y la hipertensión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525125"/>
            <a:chOff x="0" y="0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093254" y="0"/>
            <a:ext cx="6194746" cy="10814556"/>
            <a:chOff x="0" y="0"/>
            <a:chExt cx="8259661" cy="147488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259699" cy="14748890"/>
            </a:xfrm>
            <a:custGeom>
              <a:avLst/>
              <a:gdLst/>
              <a:ahLst/>
              <a:cxnLst/>
              <a:rect l="l" t="t" r="r" b="b"/>
              <a:pathLst>
                <a:path w="8259699" h="14748890">
                  <a:moveTo>
                    <a:pt x="0" y="0"/>
                  </a:moveTo>
                  <a:lnTo>
                    <a:pt x="8259699" y="0"/>
                  </a:lnTo>
                  <a:lnTo>
                    <a:pt x="8259699" y="14748890"/>
                  </a:lnTo>
                  <a:lnTo>
                    <a:pt x="0" y="14748890"/>
                  </a:lnTo>
                  <a:close/>
                </a:path>
              </a:pathLst>
            </a:custGeom>
            <a:blipFill>
              <a:blip r:embed="rId3"/>
              <a:stretch>
                <a:fillRect l="-132492" r="-35521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1047750"/>
            <a:ext cx="8724336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METODOLOGÍA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387854"/>
            <a:ext cx="9937600" cy="828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6"/>
              </a:lnSpc>
            </a:pPr>
            <a:r>
              <a:rPr lang="en-US" sz="5600" b="1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ACTORES</a:t>
            </a:r>
          </a:p>
        </p:txBody>
      </p:sp>
      <p:sp>
        <p:nvSpPr>
          <p:cNvPr id="8" name="Freeform 8"/>
          <p:cNvSpPr/>
          <p:nvPr/>
        </p:nvSpPr>
        <p:spPr>
          <a:xfrm>
            <a:off x="1327730" y="7400833"/>
            <a:ext cx="1555102" cy="952500"/>
          </a:xfrm>
          <a:custGeom>
            <a:avLst/>
            <a:gdLst/>
            <a:ahLst/>
            <a:cxnLst/>
            <a:rect l="l" t="t" r="r" b="b"/>
            <a:pathLst>
              <a:path w="1555102" h="952500">
                <a:moveTo>
                  <a:pt x="0" y="0"/>
                </a:moveTo>
                <a:lnTo>
                  <a:pt x="1555102" y="0"/>
                </a:lnTo>
                <a:lnTo>
                  <a:pt x="155510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9" name="Freeform 9"/>
          <p:cNvSpPr/>
          <p:nvPr/>
        </p:nvSpPr>
        <p:spPr>
          <a:xfrm>
            <a:off x="1736085" y="3476625"/>
            <a:ext cx="738392" cy="952500"/>
          </a:xfrm>
          <a:custGeom>
            <a:avLst/>
            <a:gdLst/>
            <a:ahLst/>
            <a:cxnLst/>
            <a:rect l="l" t="t" r="r" b="b"/>
            <a:pathLst>
              <a:path w="738392" h="952500">
                <a:moveTo>
                  <a:pt x="0" y="0"/>
                </a:moveTo>
                <a:lnTo>
                  <a:pt x="738392" y="0"/>
                </a:lnTo>
                <a:lnTo>
                  <a:pt x="73839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0" name="Freeform 10"/>
          <p:cNvSpPr/>
          <p:nvPr/>
        </p:nvSpPr>
        <p:spPr>
          <a:xfrm>
            <a:off x="1733705" y="5283743"/>
            <a:ext cx="738392" cy="952500"/>
          </a:xfrm>
          <a:custGeom>
            <a:avLst/>
            <a:gdLst/>
            <a:ahLst/>
            <a:cxnLst/>
            <a:rect l="l" t="t" r="r" b="b"/>
            <a:pathLst>
              <a:path w="738392" h="952500">
                <a:moveTo>
                  <a:pt x="0" y="0"/>
                </a:moveTo>
                <a:lnTo>
                  <a:pt x="738392" y="0"/>
                </a:lnTo>
                <a:lnTo>
                  <a:pt x="738392" y="952500"/>
                </a:lnTo>
                <a:lnTo>
                  <a:pt x="0" y="952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1" name="TextBox 11"/>
          <p:cNvSpPr txBox="1"/>
          <p:nvPr/>
        </p:nvSpPr>
        <p:spPr>
          <a:xfrm>
            <a:off x="3533837" y="5484722"/>
            <a:ext cx="7965593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Scrum master: Alejandro Fernández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31354" y="3339547"/>
            <a:ext cx="7522307" cy="14632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Product owner: </a:t>
            </a:r>
          </a:p>
          <a:p>
            <a:pPr algn="l">
              <a:lnSpc>
                <a:spcPts val="3919"/>
              </a:lnSpc>
            </a:pP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Estudiantes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del Tecnológico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monterrey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,</a:t>
            </a:r>
          </a:p>
          <a:p>
            <a:pPr algn="l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Fundación diabetes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juvenil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chile</a:t>
            </a:r>
            <a:endParaRPr lang="en-US" sz="2799" dirty="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533837" y="7324633"/>
            <a:ext cx="3810000" cy="1490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Tomas Mella</a:t>
            </a:r>
          </a:p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Simon Ruz</a:t>
            </a:r>
          </a:p>
          <a:p>
            <a:pPr algn="just">
              <a:lnSpc>
                <a:spcPts val="3920"/>
              </a:lnSpc>
            </a:pPr>
            <a:r>
              <a:rPr lang="en-US" sz="28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Tomas Torres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533837" y="6900453"/>
            <a:ext cx="4636141" cy="500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Equipo de desarrollo: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119063"/>
            <a:ext cx="18288000" cy="10525125"/>
            <a:chOff x="0" y="-1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-1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 dirty="0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47750"/>
            <a:ext cx="8724336" cy="13210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07"/>
              </a:lnSpc>
            </a:pPr>
            <a:r>
              <a:rPr lang="en-US" sz="8799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METODOLOGÍA</a:t>
            </a:r>
          </a:p>
        </p:txBody>
      </p:sp>
      <p:sp>
        <p:nvSpPr>
          <p:cNvPr id="5" name="Freeform 5"/>
          <p:cNvSpPr/>
          <p:nvPr/>
        </p:nvSpPr>
        <p:spPr>
          <a:xfrm>
            <a:off x="10399135" y="-360904"/>
            <a:ext cx="8485803" cy="11008809"/>
          </a:xfrm>
          <a:custGeom>
            <a:avLst/>
            <a:gdLst/>
            <a:ahLst/>
            <a:cxnLst/>
            <a:rect l="l" t="t" r="r" b="b"/>
            <a:pathLst>
              <a:path w="8485803" h="11008809">
                <a:moveTo>
                  <a:pt x="0" y="0"/>
                </a:moveTo>
                <a:lnTo>
                  <a:pt x="8485803" y="0"/>
                </a:lnTo>
                <a:lnTo>
                  <a:pt x="8485803" y="11008808"/>
                </a:lnTo>
                <a:lnTo>
                  <a:pt x="0" y="110088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299" r="-47299"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6" name="TextBox 6"/>
          <p:cNvSpPr txBox="1"/>
          <p:nvPr/>
        </p:nvSpPr>
        <p:spPr>
          <a:xfrm>
            <a:off x="3332668" y="3158341"/>
            <a:ext cx="6096000" cy="19633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Los sprints se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realizaron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cada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2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semanas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con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fin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controlar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avance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y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nivel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calidad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del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proyecto</a:t>
            </a:r>
            <a:endParaRPr lang="en-US" sz="2799" dirty="0">
              <a:solidFill>
                <a:srgbClr val="FFFF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285043" y="5654500"/>
            <a:ext cx="6191250" cy="1490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La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comunicación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se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llevo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a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cabo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mediante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reuniones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presenciales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y </a:t>
            </a:r>
            <a:r>
              <a:rPr lang="en-US" sz="2799" dirty="0" err="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remotas</a:t>
            </a:r>
            <a:r>
              <a:rPr lang="en-US" sz="2799" dirty="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3379956"/>
            <a:ext cx="1619250" cy="1619250"/>
          </a:xfrm>
          <a:custGeom>
            <a:avLst/>
            <a:gdLst/>
            <a:ahLst/>
            <a:cxnLst/>
            <a:rect l="l" t="t" r="r" b="b"/>
            <a:pathLst>
              <a:path w="1619250" h="1619250">
                <a:moveTo>
                  <a:pt x="0" y="0"/>
                </a:moveTo>
                <a:lnTo>
                  <a:pt x="1619250" y="0"/>
                </a:lnTo>
                <a:lnTo>
                  <a:pt x="1619250" y="1619250"/>
                </a:lnTo>
                <a:lnTo>
                  <a:pt x="0" y="161925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9" name="Freeform 9"/>
          <p:cNvSpPr/>
          <p:nvPr/>
        </p:nvSpPr>
        <p:spPr>
          <a:xfrm>
            <a:off x="880036" y="5615042"/>
            <a:ext cx="1905000" cy="1544782"/>
          </a:xfrm>
          <a:custGeom>
            <a:avLst/>
            <a:gdLst/>
            <a:ahLst/>
            <a:cxnLst/>
            <a:rect l="l" t="t" r="r" b="b"/>
            <a:pathLst>
              <a:path w="1905000" h="1544782">
                <a:moveTo>
                  <a:pt x="0" y="0"/>
                </a:moveTo>
                <a:lnTo>
                  <a:pt x="1905000" y="0"/>
                </a:lnTo>
                <a:lnTo>
                  <a:pt x="1905000" y="1544782"/>
                </a:lnTo>
                <a:lnTo>
                  <a:pt x="0" y="154478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CL"/>
          </a:p>
        </p:txBody>
      </p:sp>
      <p:sp>
        <p:nvSpPr>
          <p:cNvPr id="10" name="AutoShape 6" descr="Cercanía Juntos Asociación Hombre Vector PNG ,dibujos Juntos, Asociación,  Hombre PNG y Vector para Descargar Gratis | Pngtree">
            <a:extLst>
              <a:ext uri="{FF2B5EF4-FFF2-40B4-BE49-F238E27FC236}">
                <a16:creationId xmlns:a16="http://schemas.microsoft.com/office/drawing/2014/main" id="{71F537E3-F975-2D06-CB07-DCFEC4365B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991600" y="4991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FE27A2CD-739B-2E76-36F1-0BB19B9F3D79}"/>
              </a:ext>
            </a:extLst>
          </p:cNvPr>
          <p:cNvSpPr txBox="1"/>
          <p:nvPr/>
        </p:nvSpPr>
        <p:spPr>
          <a:xfrm>
            <a:off x="3332668" y="7835298"/>
            <a:ext cx="62685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800" dirty="0">
                <a:solidFill>
                  <a:schemeClr val="bg1"/>
                </a:solidFill>
                <a:latin typeface="Questrial" pitchFamily="2" charset="0"/>
                <a:ea typeface="Questrial" pitchFamily="2" charset="0"/>
                <a:cs typeface="Questrial" pitchFamily="2" charset="0"/>
              </a:rPr>
              <a:t>Lo que nos permitió tener generar un cercanía tanto del cliente como el equipo informático</a:t>
            </a:r>
          </a:p>
        </p:txBody>
      </p:sp>
      <p:sp>
        <p:nvSpPr>
          <p:cNvPr id="23" name="AutoShape 22" descr="Los Trabajadores Asisten A Capacitación Laboral Y Seminarios Profesionales  PNG ,dibujos Seminario, Conferencia, Carrera Profesional PNG Imagen para  Descarga Gratuita | Pngtree">
            <a:extLst>
              <a:ext uri="{FF2B5EF4-FFF2-40B4-BE49-F238E27FC236}">
                <a16:creationId xmlns:a16="http://schemas.microsoft.com/office/drawing/2014/main" id="{D1099BC2-0CB3-E4DD-3D0E-E32541F821D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144000" y="5143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sp>
        <p:nvSpPr>
          <p:cNvPr id="24" name="AutoShape 24" descr="Los Trabajadores Asisten A Capacitación Laboral Y Seminarios Profesionales  PNG ,dibujos Seminario, Conferencia, Carrera Profesional PNG Imagen para  Descarga Gratuita | Pngtree">
            <a:extLst>
              <a:ext uri="{FF2B5EF4-FFF2-40B4-BE49-F238E27FC236}">
                <a16:creationId xmlns:a16="http://schemas.microsoft.com/office/drawing/2014/main" id="{ACCB0BE1-E8E2-B046-9216-8ED64E4AD6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96400" y="52959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L"/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82CF9181-D1F3-6BDA-EC9E-106470E0EF0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36" y="7639086"/>
            <a:ext cx="2049930" cy="2049930"/>
          </a:xfrm>
          <a:prstGeom prst="rect">
            <a:avLst/>
          </a:prstGeom>
        </p:spPr>
      </p:pic>
    </p:spTree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 animBg="1"/>
      <p:bldP spid="10" grpId="0"/>
      <p:bldP spid="17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4033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4033500"/>
            </a:xfrm>
            <a:custGeom>
              <a:avLst/>
              <a:gdLst/>
              <a:ahLst/>
              <a:cxnLst/>
              <a:rect l="l" t="t" r="r" b="b"/>
              <a:pathLst>
                <a:path w="24384000" h="14033500">
                  <a:moveTo>
                    <a:pt x="0" y="0"/>
                  </a:moveTo>
                  <a:lnTo>
                    <a:pt x="24384000" y="0"/>
                  </a:lnTo>
                  <a:lnTo>
                    <a:pt x="24384000" y="14033500"/>
                  </a:lnTo>
                  <a:lnTo>
                    <a:pt x="0" y="140335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t="-7918" b="-7918"/>
              </a:stretch>
            </a:blipFill>
          </p:spPr>
          <p:txBody>
            <a:bodyPr/>
            <a:lstStyle/>
            <a:p>
              <a:endParaRPr lang="es-CL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62000" y="190500"/>
            <a:ext cx="16287003" cy="12642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920"/>
              </a:lnSpc>
            </a:pPr>
            <a:r>
              <a:rPr lang="en-US" sz="8000" b="1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TIEMPO ASOCIADO AL PROYECTO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14065F1-436D-BE04-848A-466D45131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90426"/>
            <a:ext cx="17406584" cy="83012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2151</TotalTime>
  <Words>376</Words>
  <Application>Microsoft Office PowerPoint</Application>
  <PresentationFormat>Personalizado</PresentationFormat>
  <Paragraphs>113</Paragraphs>
  <Slides>18</Slides>
  <Notes>1</Notes>
  <HiddenSlides>0</HiddenSlides>
  <MMClips>2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8" baseType="lpstr">
      <vt:lpstr>MediaPro</vt:lpstr>
      <vt:lpstr>Questrial</vt:lpstr>
      <vt:lpstr>Open Sauce Bold</vt:lpstr>
      <vt:lpstr>Open Sauce</vt:lpstr>
      <vt:lpstr>Glacial Indifference Bold</vt:lpstr>
      <vt:lpstr>Calibri</vt:lpstr>
      <vt:lpstr>Montserrat Bold</vt:lpstr>
      <vt:lpstr>Aptos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Copia de Copia de Presentación Diapositivas Medicina y Farmacología Sencillo Azul y Blanco.pptx</dc:title>
  <cp:lastModifiedBy>TOMAS . MELLA MOLINA</cp:lastModifiedBy>
  <cp:revision>45</cp:revision>
  <dcterms:created xsi:type="dcterms:W3CDTF">2006-08-16T00:00:00Z</dcterms:created>
  <dcterms:modified xsi:type="dcterms:W3CDTF">2025-12-10T23:01:56Z</dcterms:modified>
  <dc:identifier>DAG4z0DViqw</dc:identifier>
</cp:coreProperties>
</file>

<file path=docProps/thumbnail.jpeg>
</file>